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12192000"/>
  <p:notesSz cx="6858000" cy="9144000"/>
  <p:embeddedFontLst>
    <p:embeddedFont>
      <p:font typeface="Cabin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slide" Target="slides/slide16.xml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Cabin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Cabin-italic.fntdata"/><Relationship Id="rId14" Type="http://schemas.openxmlformats.org/officeDocument/2006/relationships/slide" Target="slides/slide10.xml"/><Relationship Id="rId36" Type="http://schemas.openxmlformats.org/officeDocument/2006/relationships/font" Target="fonts/Cabin-bold.fntdata"/><Relationship Id="rId17" Type="http://schemas.openxmlformats.org/officeDocument/2006/relationships/slide" Target="slides/slide13.xml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2.xml"/><Relationship Id="rId38" Type="http://schemas.openxmlformats.org/officeDocument/2006/relationships/font" Target="fonts/Cabin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446533" y="3085765"/>
            <a:ext cx="11262867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 txBox="1"/>
          <p:nvPr>
            <p:ph type="ctrTitle"/>
          </p:nvPr>
        </p:nvSpPr>
        <p:spPr>
          <a:xfrm>
            <a:off x="581192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bin"/>
              <a:buNone/>
              <a:defRPr b="0" i="0" sz="36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581193" y="2495447"/>
            <a:ext cx="10993547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ct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ct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ct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ct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ct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ct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ct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ctr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7605951" y="595613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>
            <a:off x="581192" y="5951813"/>
            <a:ext cx="69172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10558300" y="5956139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>
            <a:off x="440285" y="614407"/>
            <a:ext cx="11309339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b="0" i="0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0" type="dt"/>
          </p:nvPr>
        </p:nvSpPr>
        <p:spPr>
          <a:xfrm>
            <a:off x="7605953" y="5956139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7" name="Google Shape;87;p11"/>
          <p:cNvSpPr txBox="1"/>
          <p:nvPr>
            <p:ph idx="11" type="ftr"/>
          </p:nvPr>
        </p:nvSpPr>
        <p:spPr>
          <a:xfrm>
            <a:off x="581192" y="5951813"/>
            <a:ext cx="69172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10558301" y="5956139"/>
            <a:ext cx="10525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8839202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2"/>
          <p:cNvSpPr txBox="1"/>
          <p:nvPr>
            <p:ph type="title"/>
          </p:nvPr>
        </p:nvSpPr>
        <p:spPr>
          <a:xfrm rot="5400000">
            <a:off x="7249747" y="2265183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b="0" i="0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" type="body"/>
          </p:nvPr>
        </p:nvSpPr>
        <p:spPr>
          <a:xfrm rot="5400000">
            <a:off x="2131528" y="-680875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3" name="Google Shape;93;p12"/>
          <p:cNvSpPr txBox="1"/>
          <p:nvPr>
            <p:ph idx="10" type="dt"/>
          </p:nvPr>
        </p:nvSpPr>
        <p:spPr>
          <a:xfrm>
            <a:off x="8993674" y="5956139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4" name="Google Shape;94;p12"/>
          <p:cNvSpPr txBox="1"/>
          <p:nvPr>
            <p:ph idx="11" type="ftr"/>
          </p:nvPr>
        </p:nvSpPr>
        <p:spPr>
          <a:xfrm>
            <a:off x="774925" y="5951813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5" name="Google Shape;95;p12"/>
          <p:cNvSpPr txBox="1"/>
          <p:nvPr>
            <p:ph idx="12" type="sldNum"/>
          </p:nvPr>
        </p:nvSpPr>
        <p:spPr>
          <a:xfrm>
            <a:off x="10446616" y="5956139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440285" y="614407"/>
            <a:ext cx="11309339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b="0" i="0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581194" y="2180498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0" type="dt"/>
          </p:nvPr>
        </p:nvSpPr>
        <p:spPr>
          <a:xfrm>
            <a:off x="7605953" y="5956139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1" type="ftr"/>
          </p:nvPr>
        </p:nvSpPr>
        <p:spPr>
          <a:xfrm>
            <a:off x="581192" y="5951813"/>
            <a:ext cx="69172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10558301" y="5956139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447818" y="5141976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581194" y="3043912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bin"/>
              <a:buNone/>
              <a:defRPr b="0" i="0" sz="36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581194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  <a:defRPr b="0" i="0" sz="1800" u="none" cap="none" strike="noStrik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288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0" type="dt"/>
          </p:nvPr>
        </p:nvSpPr>
        <p:spPr>
          <a:xfrm>
            <a:off x="7605953" y="5956139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>
            <a:off x="581192" y="5951813"/>
            <a:ext cx="69172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10558301" y="5956139"/>
            <a:ext cx="10525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445983" y="606556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b="0" i="0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581194" y="2228004"/>
            <a:ext cx="5422391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2" type="body"/>
          </p:nvPr>
        </p:nvSpPr>
        <p:spPr>
          <a:xfrm>
            <a:off x="6188417" y="2228004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0" type="dt"/>
          </p:nvPr>
        </p:nvSpPr>
        <p:spPr>
          <a:xfrm>
            <a:off x="7605953" y="5956139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581192" y="5951813"/>
            <a:ext cx="69172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10558301" y="5956139"/>
            <a:ext cx="10525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445983" y="606556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b="0" i="0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" type="body"/>
          </p:nvPr>
        </p:nvSpPr>
        <p:spPr>
          <a:xfrm>
            <a:off x="887220" y="2250894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2024"/>
              <a:buFont typeface="Noto Sans Symbols"/>
              <a:buNone/>
              <a:defRPr b="0" i="0" sz="2200" u="none" cap="none" strike="noStrik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b="1" i="0" sz="20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  <a:defRPr b="1" i="0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2" type="body"/>
          </p:nvPr>
        </p:nvSpPr>
        <p:spPr>
          <a:xfrm>
            <a:off x="581195" y="2926054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3" type="body"/>
          </p:nvPr>
        </p:nvSpPr>
        <p:spPr>
          <a:xfrm>
            <a:off x="6523737" y="2250894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2024"/>
              <a:buFont typeface="Noto Sans Symbols"/>
              <a:buNone/>
              <a:defRPr b="0" i="0" sz="2200" u="none" cap="none" strike="noStrik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None/>
              <a:defRPr b="1" i="0" sz="20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  <a:defRPr b="1" i="0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4" type="body"/>
          </p:nvPr>
        </p:nvSpPr>
        <p:spPr>
          <a:xfrm>
            <a:off x="6217710" y="2926054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10" type="dt"/>
          </p:nvPr>
        </p:nvSpPr>
        <p:spPr>
          <a:xfrm>
            <a:off x="7605953" y="5956139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581192" y="5951813"/>
            <a:ext cx="69172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10558301" y="5956139"/>
            <a:ext cx="10525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440683" y="606556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575895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b="0" i="0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7605953" y="5956139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581192" y="5951813"/>
            <a:ext cx="69172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10558301" y="5956139"/>
            <a:ext cx="10525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7605953" y="5956139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581192" y="5951813"/>
            <a:ext cx="69172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10558301" y="5956139"/>
            <a:ext cx="10525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 txBox="1"/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6C8089"/>
              </a:buClr>
              <a:buSzPts val="2000"/>
              <a:buFont typeface="Cabin"/>
              <a:buNone/>
              <a:defRPr b="0" i="0" sz="2000" u="none" cap="none" strike="noStrike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4544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Char char="◼"/>
              <a:defRPr b="0" i="0" sz="20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33756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22072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0388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0388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0388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0388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0388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0388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2" type="body"/>
          </p:nvPr>
        </p:nvSpPr>
        <p:spPr>
          <a:xfrm>
            <a:off x="5740824" y="5262298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r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012"/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12"/>
              <a:buFont typeface="Noto Sans Symbols"/>
              <a:buNone/>
              <a:defRPr b="0" i="0" sz="11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2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828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0" type="dt"/>
          </p:nvPr>
        </p:nvSpPr>
        <p:spPr>
          <a:xfrm>
            <a:off x="7605953" y="5956139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581192" y="5951813"/>
            <a:ext cx="69172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10558301" y="5956139"/>
            <a:ext cx="10525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bin"/>
              <a:buNone/>
              <a:defRPr b="0" i="0" sz="24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10"/>
          <p:cNvSpPr/>
          <p:nvPr>
            <p:ph idx="2" type="pic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581193" y="5260129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None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None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92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28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286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286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828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286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828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0" type="dt"/>
          </p:nvPr>
        </p:nvSpPr>
        <p:spPr>
          <a:xfrm>
            <a:off x="7605953" y="5956139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1" type="ftr"/>
          </p:nvPr>
        </p:nvSpPr>
        <p:spPr>
          <a:xfrm>
            <a:off x="581192" y="5951813"/>
            <a:ext cx="69172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10558301" y="5956139"/>
            <a:ext cx="10525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b="0" i="0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605953" y="5956139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581192" y="5951813"/>
            <a:ext cx="69172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558301" y="5956139"/>
            <a:ext cx="10525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446535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"/>
          <p:cNvSpPr/>
          <p:nvPr/>
        </p:nvSpPr>
        <p:spPr>
          <a:xfrm>
            <a:off x="424183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27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32.jpg"/><Relationship Id="rId5" Type="http://schemas.openxmlformats.org/officeDocument/2006/relationships/image" Target="../media/image11.png"/><Relationship Id="rId6" Type="http://schemas.openxmlformats.org/officeDocument/2006/relationships/image" Target="../media/image39.jpg"/><Relationship Id="rId7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35.png"/><Relationship Id="rId5" Type="http://schemas.openxmlformats.org/officeDocument/2006/relationships/image" Target="../media/image26.jpg"/><Relationship Id="rId6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33.png"/><Relationship Id="rId5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24.png"/><Relationship Id="rId5" Type="http://schemas.openxmlformats.org/officeDocument/2006/relationships/image" Target="../media/image4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Relationship Id="rId4" Type="http://schemas.openxmlformats.org/officeDocument/2006/relationships/image" Target="../media/image37.jpg"/><Relationship Id="rId5" Type="http://schemas.openxmlformats.org/officeDocument/2006/relationships/image" Target="../media/image28.jpg"/><Relationship Id="rId6" Type="http://schemas.openxmlformats.org/officeDocument/2006/relationships/image" Target="../media/image25.png"/><Relationship Id="rId7" Type="http://schemas.openxmlformats.org/officeDocument/2006/relationships/image" Target="../media/image31.png"/><Relationship Id="rId8" Type="http://schemas.openxmlformats.org/officeDocument/2006/relationships/image" Target="../media/image3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Relationship Id="rId4" Type="http://schemas.openxmlformats.org/officeDocument/2006/relationships/image" Target="../media/image45.jpg"/><Relationship Id="rId5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jpg"/><Relationship Id="rId4" Type="http://schemas.openxmlformats.org/officeDocument/2006/relationships/image" Target="../media/image50.jpg"/><Relationship Id="rId11" Type="http://schemas.openxmlformats.org/officeDocument/2006/relationships/image" Target="../media/image49.jpg"/><Relationship Id="rId10" Type="http://schemas.openxmlformats.org/officeDocument/2006/relationships/image" Target="../media/image44.jpg"/><Relationship Id="rId9" Type="http://schemas.openxmlformats.org/officeDocument/2006/relationships/image" Target="../media/image42.jpg"/><Relationship Id="rId5" Type="http://schemas.openxmlformats.org/officeDocument/2006/relationships/image" Target="../media/image52.jpg"/><Relationship Id="rId6" Type="http://schemas.openxmlformats.org/officeDocument/2006/relationships/image" Target="../media/image7.jpg"/><Relationship Id="rId7" Type="http://schemas.openxmlformats.org/officeDocument/2006/relationships/image" Target="../media/image48.jpg"/><Relationship Id="rId8" Type="http://schemas.openxmlformats.org/officeDocument/2006/relationships/image" Target="../media/image5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jpg"/><Relationship Id="rId4" Type="http://schemas.openxmlformats.org/officeDocument/2006/relationships/image" Target="../media/image7.jpg"/><Relationship Id="rId5" Type="http://schemas.openxmlformats.org/officeDocument/2006/relationships/image" Target="../media/image46.png"/><Relationship Id="rId6" Type="http://schemas.openxmlformats.org/officeDocument/2006/relationships/image" Target="../media/image10.png"/><Relationship Id="rId7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jpg"/><Relationship Id="rId4" Type="http://schemas.openxmlformats.org/officeDocument/2006/relationships/image" Target="../media/image40.png"/><Relationship Id="rId5" Type="http://schemas.openxmlformats.org/officeDocument/2006/relationships/image" Target="../media/image7.jpg"/><Relationship Id="rId6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jpg"/><Relationship Id="rId4" Type="http://schemas.openxmlformats.org/officeDocument/2006/relationships/image" Target="../media/image61.png"/><Relationship Id="rId5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Relationship Id="rId4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3.png"/><Relationship Id="rId4" Type="http://schemas.openxmlformats.org/officeDocument/2006/relationships/image" Target="../media/image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Relationship Id="rId4" Type="http://schemas.openxmlformats.org/officeDocument/2006/relationships/image" Target="../media/image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jpg"/><Relationship Id="rId4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jp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66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4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>
            <p:ph type="ctrTitle"/>
          </p:nvPr>
        </p:nvSpPr>
        <p:spPr>
          <a:xfrm>
            <a:off x="479361" y="1370862"/>
            <a:ext cx="10956874" cy="7442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bin"/>
              <a:buNone/>
            </a:pPr>
            <a:r>
              <a:rPr b="0" i="0" lang="en-US" sz="44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EMCAL RESOLUTION </a:t>
            </a:r>
            <a:br>
              <a:rPr b="0" i="0" lang="en-US" sz="44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b="0" i="0" lang="en-US" sz="4400" u="none" cap="none" strike="noStrik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STUDIES AND UPDATE</a:t>
            </a:r>
            <a:endParaRPr b="0" i="0" sz="4400" u="none" cap="none" strike="noStrike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11175560" y="6492875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6C8089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b="0" i="0" sz="900" u="none" cap="none" strike="noStrike">
              <a:solidFill>
                <a:srgbClr val="6C808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2" name="Google Shape;102;p13"/>
          <p:cNvSpPr txBox="1"/>
          <p:nvPr/>
        </p:nvSpPr>
        <p:spPr>
          <a:xfrm>
            <a:off x="759823" y="3316948"/>
            <a:ext cx="706937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Jason Barkeloo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J. Brau, A. Steinhebel, E. Meyer,  J. Carlson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University of Oregon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5710" y="4777483"/>
            <a:ext cx="1307102" cy="1586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pages.uoregon.edu/silicondetector/SiD_color_v2.jpg" id="104" name="Google Shape;10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6784" y="613564"/>
            <a:ext cx="3966028" cy="2366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COUNTING ELECTRONS (CONT.)</a:t>
            </a:r>
            <a:endParaRPr b="0" i="0" sz="2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581194" y="2180498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00844" lvl="0" marL="3060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0" name="Google Shape;190;p22"/>
          <p:cNvSpPr txBox="1"/>
          <p:nvPr>
            <p:ph idx="12" type="sldNum"/>
          </p:nvPr>
        </p:nvSpPr>
        <p:spPr>
          <a:xfrm>
            <a:off x="10558301" y="5956139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191" name="Google Shape;1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pages.uoregon.edu/asteinhe/SiDNotes/testBeamStudies/efficiency.png" id="192" name="Google Shape;19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8571" y="2534271"/>
            <a:ext cx="5738499" cy="3676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pages.uoregon.edu/asteinhe/SiDNotes/testBeamStudies/2count.png" id="193" name="Google Shape;19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948" y="2180498"/>
            <a:ext cx="6639785" cy="425361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/>
          <p:nvPr/>
        </p:nvSpPr>
        <p:spPr>
          <a:xfrm>
            <a:off x="7379368" y="6138701"/>
            <a:ext cx="40265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No field, just simple detector simulation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ECAL GEOMETRY AND ITS EFFECTS</a:t>
            </a:r>
            <a:endParaRPr b="0" i="0" sz="2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581194" y="4728388"/>
            <a:ext cx="11029615" cy="1743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20 layers 2.5mm W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10 layers 5mm W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30 gaps 1.25mm w/pixel sensors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29 χ </a:t>
            </a:r>
            <a:r>
              <a:rPr b="0" baseline="-2500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0 </a:t>
            </a:r>
            <a:endParaRPr b="0" i="0" sz="18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01" name="Google Shape;201;p23"/>
          <p:cNvSpPr txBox="1"/>
          <p:nvPr>
            <p:ph idx="12" type="sldNum"/>
          </p:nvPr>
        </p:nvSpPr>
        <p:spPr>
          <a:xfrm>
            <a:off x="10558301" y="5956139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202" name="Google Shape;20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pages.uoregon.edu/asteinhe/SiDNotes/calibrationLeakageStudies/geo.PNG" id="203" name="Google Shape;20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92" y="2180498"/>
            <a:ext cx="4762758" cy="254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1895" y="1828802"/>
            <a:ext cx="5042274" cy="511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GEOMETRY EFFECTS</a:t>
            </a:r>
            <a:endParaRPr b="0" i="0" sz="2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10" name="Google Shape;210;p24"/>
          <p:cNvSpPr txBox="1"/>
          <p:nvPr>
            <p:ph idx="1" type="body"/>
          </p:nvPr>
        </p:nvSpPr>
        <p:spPr>
          <a:xfrm>
            <a:off x="581194" y="2180498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00844" lvl="0" marL="3060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11" name="Google Shape;211;p24"/>
          <p:cNvSpPr txBox="1"/>
          <p:nvPr>
            <p:ph idx="12" type="sldNum"/>
          </p:nvPr>
        </p:nvSpPr>
        <p:spPr>
          <a:xfrm>
            <a:off x="10558301" y="5956139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212" name="Google Shape;21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8634" y="4153547"/>
            <a:ext cx="3878205" cy="256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3398" y="1850770"/>
            <a:ext cx="2097565" cy="4967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06690" y="1792517"/>
            <a:ext cx="3870534" cy="246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08340" y="6351348"/>
            <a:ext cx="1288823" cy="49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pages.uoregon.edu/asteinhe/SiDNotes/calibrationLeakageStudies/geo.PNG" id="217" name="Google Shape;217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1192" y="2180498"/>
            <a:ext cx="4762758" cy="254789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/>
        </p:nvSpPr>
        <p:spPr>
          <a:xfrm>
            <a:off x="581192" y="5858801"/>
            <a:ext cx="50972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Leakage into HCAL in overlap region increases due to less material, phi dependent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RESOLUTION EFFECTS FROM GEOMETRY</a:t>
            </a:r>
            <a:endParaRPr b="0" i="0" sz="2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24" name="Google Shape;224;p25"/>
          <p:cNvSpPr txBox="1"/>
          <p:nvPr>
            <p:ph idx="12" type="sldNum"/>
          </p:nvPr>
        </p:nvSpPr>
        <p:spPr>
          <a:xfrm>
            <a:off x="10558301" y="5956139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225" name="Google Shape;22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map&#10;&#10;Description generated with high confidence" id="226" name="Google Shape;22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834" y="1788241"/>
            <a:ext cx="6046534" cy="277103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6480110" y="1944737"/>
            <a:ext cx="5369768" cy="21397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1702" r="0" t="-227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bin"/>
                <a:ea typeface="Cabin"/>
                <a:cs typeface="Cabin"/>
                <a:sym typeface="Cabin"/>
              </a:rPr>
              <a:t> </a:t>
            </a:r>
            <a:endParaRPr/>
          </a:p>
        </p:txBody>
      </p:sp>
      <p:pic>
        <p:nvPicPr>
          <p:cNvPr descr="A picture containing sky, text&#10;&#10;Description generated with high confidence" id="228" name="Google Shape;22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381" y="4246984"/>
            <a:ext cx="5126971" cy="266152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/>
          <p:nvPr/>
        </p:nvSpPr>
        <p:spPr>
          <a:xfrm>
            <a:off x="6433254" y="4402214"/>
            <a:ext cx="5467739" cy="242002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4784" l="-1671" r="-1783" t="-201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bin"/>
                <a:ea typeface="Cabin"/>
                <a:cs typeface="Cabin"/>
                <a:sym typeface="Cabin"/>
              </a:rPr>
              <a:t> </a:t>
            </a:r>
            <a:endParaRPr/>
          </a:p>
        </p:txBody>
      </p:sp>
      <p:sp>
        <p:nvSpPr>
          <p:cNvPr id="230" name="Google Shape;230;p25"/>
          <p:cNvSpPr txBox="1"/>
          <p:nvPr/>
        </p:nvSpPr>
        <p:spPr>
          <a:xfrm>
            <a:off x="11219544" y="6488668"/>
            <a:ext cx="17265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E. Meyer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231" name="Google Shape;231;p25"/>
          <p:cNvCxnSpPr/>
          <p:nvPr/>
        </p:nvCxnSpPr>
        <p:spPr>
          <a:xfrm>
            <a:off x="88900" y="4100532"/>
            <a:ext cx="12103100" cy="0"/>
          </a:xfrm>
          <a:prstGeom prst="straightConnector1">
            <a:avLst/>
          </a:prstGeom>
          <a:noFill/>
          <a:ln cap="rnd" cmpd="sng" w="12700">
            <a:solidFill>
              <a:srgbClr val="3F4A5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NOTE:</a:t>
            </a:r>
            <a:endParaRPr/>
          </a:p>
        </p:txBody>
      </p:sp>
      <p:sp>
        <p:nvSpPr>
          <p:cNvPr id="238" name="Google Shape;238;p26"/>
          <p:cNvSpPr txBox="1"/>
          <p:nvPr>
            <p:ph idx="12" type="sldNum"/>
          </p:nvPr>
        </p:nvSpPr>
        <p:spPr>
          <a:xfrm>
            <a:off x="11137087" y="6492875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239" name="Google Shape;23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 txBox="1"/>
          <p:nvPr/>
        </p:nvSpPr>
        <p:spPr>
          <a:xfrm>
            <a:off x="945160" y="5248130"/>
            <a:ext cx="9251282" cy="19389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394" r="0" t="-18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bin"/>
                <a:ea typeface="Cabin"/>
                <a:cs typeface="Cabin"/>
                <a:sym typeface="Cabin"/>
              </a:rPr>
              <a:t> </a:t>
            </a:r>
            <a:endParaRPr/>
          </a:p>
        </p:txBody>
      </p:sp>
      <p:pic>
        <p:nvPicPr>
          <p:cNvPr descr="A picture containing transport&#10;&#10;Description generated with high confidence" id="241" name="Google Shape;24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834" y="1810299"/>
            <a:ext cx="5695950" cy="3451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cale&#10;&#10;Description generated with high confidence" id="242" name="Google Shape;24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52750" y="2086244"/>
            <a:ext cx="4778407" cy="320418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1660845" y="2855662"/>
            <a:ext cx="69046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5 GeV</a:t>
            </a:r>
            <a:endParaRPr/>
          </a:p>
        </p:txBody>
      </p:sp>
      <p:sp>
        <p:nvSpPr>
          <p:cNvPr id="244" name="Google Shape;244;p26"/>
          <p:cNvSpPr txBox="1"/>
          <p:nvPr/>
        </p:nvSpPr>
        <p:spPr>
          <a:xfrm>
            <a:off x="3964393" y="3688336"/>
            <a:ext cx="84908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10 GeV</a:t>
            </a:r>
            <a:endParaRPr/>
          </a:p>
        </p:txBody>
      </p:sp>
      <p:sp>
        <p:nvSpPr>
          <p:cNvPr id="245" name="Google Shape;245;p26"/>
          <p:cNvSpPr txBox="1"/>
          <p:nvPr/>
        </p:nvSpPr>
        <p:spPr>
          <a:xfrm>
            <a:off x="6326638" y="2250521"/>
            <a:ext cx="8786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50 GeV</a:t>
            </a:r>
            <a:endParaRPr/>
          </a:p>
        </p:txBody>
      </p:sp>
      <p:sp>
        <p:nvSpPr>
          <p:cNvPr id="246" name="Google Shape;246;p26"/>
          <p:cNvSpPr txBox="1"/>
          <p:nvPr/>
        </p:nvSpPr>
        <p:spPr>
          <a:xfrm>
            <a:off x="8911687" y="2855662"/>
            <a:ext cx="8304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100 GeV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COMPARISONS</a:t>
            </a:r>
            <a:endParaRPr/>
          </a:p>
        </p:txBody>
      </p:sp>
      <p:sp>
        <p:nvSpPr>
          <p:cNvPr id="253" name="Google Shape;253;p27"/>
          <p:cNvSpPr txBox="1"/>
          <p:nvPr>
            <p:ph idx="12" type="sldNum"/>
          </p:nvPr>
        </p:nvSpPr>
        <p:spPr>
          <a:xfrm>
            <a:off x="11137087" y="6492875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254" name="Google Shape;25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/>
          <p:nvPr/>
        </p:nvSpPr>
        <p:spPr>
          <a:xfrm>
            <a:off x="7928066" y="2315293"/>
            <a:ext cx="3960850" cy="34065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965" l="-1386" r="-2771" t="-107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bin"/>
                <a:ea typeface="Cabin"/>
                <a:cs typeface="Cabin"/>
                <a:sym typeface="Cabin"/>
              </a:rPr>
              <a:t> </a:t>
            </a:r>
            <a:endParaRPr/>
          </a:p>
        </p:txBody>
      </p:sp>
      <p:pic>
        <p:nvPicPr>
          <p:cNvPr descr="A screenshot of text&#10;&#10;Description generated with high confidence" id="256" name="Google Shape;25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89" y="2065850"/>
            <a:ext cx="7815477" cy="4241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CONFIRM SIMPLE STACK BEHAVES AS EXPECTED</a:t>
            </a:r>
            <a:endParaRPr/>
          </a:p>
        </p:txBody>
      </p:sp>
      <p:sp>
        <p:nvSpPr>
          <p:cNvPr id="263" name="Google Shape;263;p28"/>
          <p:cNvSpPr txBox="1"/>
          <p:nvPr>
            <p:ph idx="12" type="sldNum"/>
          </p:nvPr>
        </p:nvSpPr>
        <p:spPr>
          <a:xfrm>
            <a:off x="11205531" y="6540551"/>
            <a:ext cx="986469" cy="317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264" name="Google Shape;26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7531909" y="2045423"/>
            <a:ext cx="4487414" cy="47377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222" r="0" t="-7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bin"/>
                <a:ea typeface="Cabin"/>
                <a:cs typeface="Cabin"/>
                <a:sym typeface="Cabin"/>
              </a:rPr>
              <a:t> </a:t>
            </a:r>
            <a:endParaRPr/>
          </a:p>
        </p:txBody>
      </p:sp>
      <p:pic>
        <p:nvPicPr>
          <p:cNvPr descr="A close up of a map&#10;&#10;Description generated with very high confidence" id="266" name="Google Shape;26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93" y="2185560"/>
            <a:ext cx="7470816" cy="4042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SIDLOI3 RESULTS</a:t>
            </a:r>
            <a:endParaRPr/>
          </a:p>
        </p:txBody>
      </p:sp>
      <p:sp>
        <p:nvSpPr>
          <p:cNvPr id="273" name="Google Shape;273;p29"/>
          <p:cNvSpPr txBox="1"/>
          <p:nvPr>
            <p:ph idx="12" type="sldNum"/>
          </p:nvPr>
        </p:nvSpPr>
        <p:spPr>
          <a:xfrm>
            <a:off x="11205531" y="6540551"/>
            <a:ext cx="986469" cy="317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274" name="Google Shape;27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social media post&#10;&#10;Description generated with very high confidence" id="275" name="Google Shape;27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0859" y="2114420"/>
            <a:ext cx="5633526" cy="39275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text on a white background&#10;&#10;Description generated with high confidence" id="276" name="Google Shape;27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192" y="1828800"/>
            <a:ext cx="3156080" cy="238922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9"/>
          <p:cNvSpPr txBox="1"/>
          <p:nvPr/>
        </p:nvSpPr>
        <p:spPr>
          <a:xfrm>
            <a:off x="3901698" y="2711645"/>
            <a:ext cx="3102490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←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Previous study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    </a:t>
            </a:r>
            <a:r>
              <a:rPr lang="en-US"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(Da An, et al.)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Current study →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(what is used on following resolution plot)</a:t>
            </a:r>
            <a:endParaRPr sz="16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6270860" y="5955789"/>
            <a:ext cx="5921140" cy="40011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5755" l="-1132" r="0" t="-757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bin"/>
                <a:ea typeface="Cabin"/>
                <a:cs typeface="Cabin"/>
                <a:sym typeface="Cabin"/>
              </a:rPr>
              <a:t> </a:t>
            </a:r>
            <a:endParaRPr/>
          </a:p>
        </p:txBody>
      </p:sp>
      <p:sp>
        <p:nvSpPr>
          <p:cNvPr id="279" name="Google Shape;279;p29"/>
          <p:cNvSpPr txBox="1"/>
          <p:nvPr/>
        </p:nvSpPr>
        <p:spPr>
          <a:xfrm>
            <a:off x="485192" y="6520531"/>
            <a:ext cx="3741576" cy="58477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487" r="0" t="-208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bin"/>
                <a:ea typeface="Cabin"/>
                <a:cs typeface="Cabin"/>
                <a:sym typeface="Cabin"/>
              </a:rPr>
              <a:t> </a:t>
            </a:r>
            <a:endParaRPr/>
          </a:p>
        </p:txBody>
      </p:sp>
      <p:pic>
        <p:nvPicPr>
          <p:cNvPr descr="A close up of a map&#10;&#10;Description generated with high confidence" id="280" name="Google Shape;280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9196" y="4166046"/>
            <a:ext cx="3102491" cy="2411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SIDLOI3 RESULTS CONTINUED</a:t>
            </a:r>
            <a:endParaRPr/>
          </a:p>
        </p:txBody>
      </p:sp>
      <p:sp>
        <p:nvSpPr>
          <p:cNvPr id="287" name="Google Shape;287;p30"/>
          <p:cNvSpPr txBox="1"/>
          <p:nvPr>
            <p:ph idx="12" type="sldNum"/>
          </p:nvPr>
        </p:nvSpPr>
        <p:spPr>
          <a:xfrm>
            <a:off x="11139492" y="6492875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288" name="Google Shape;28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text on a white background&#10;&#10;Description generated with high confidence" id="289" name="Google Shape;289;p3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633" y="2012066"/>
            <a:ext cx="8449012" cy="453802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0"/>
          <p:cNvSpPr txBox="1"/>
          <p:nvPr/>
        </p:nvSpPr>
        <p:spPr>
          <a:xfrm>
            <a:off x="8822095" y="2411194"/>
            <a:ext cx="3088433" cy="34992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1576" r="-2169" t="-104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bin"/>
                <a:ea typeface="Cabin"/>
                <a:cs typeface="Cabin"/>
                <a:sym typeface="Cabin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generated with high confidence" id="296" name="Google Shape;2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4882" y="2075389"/>
            <a:ext cx="3021550" cy="2167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map&#10;&#10;Description generated with high confidence" id="297" name="Google Shape;29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5257" y="2085389"/>
            <a:ext cx="3040224" cy="2121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social media post&#10;&#10;Description generated with very high confidence" id="298" name="Google Shape;29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21175" y="4384281"/>
            <a:ext cx="3074827" cy="217684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HOW DOES INCIDENT HIT LOCATION IN MODULE </a:t>
            </a:r>
            <a:b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AFFECT RESOLUTION?</a:t>
            </a:r>
            <a:endParaRPr/>
          </a:p>
        </p:txBody>
      </p:sp>
      <p:sp>
        <p:nvSpPr>
          <p:cNvPr id="300" name="Google Shape;300;p31"/>
          <p:cNvSpPr txBox="1"/>
          <p:nvPr>
            <p:ph idx="12" type="sldNum"/>
          </p:nvPr>
        </p:nvSpPr>
        <p:spPr>
          <a:xfrm>
            <a:off x="11139492" y="6492875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301" name="Google Shape;301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31"/>
          <p:cNvCxnSpPr/>
          <p:nvPr/>
        </p:nvCxnSpPr>
        <p:spPr>
          <a:xfrm>
            <a:off x="6109995" y="1992087"/>
            <a:ext cx="0" cy="4865915"/>
          </a:xfrm>
          <a:prstGeom prst="straightConnector1">
            <a:avLst/>
          </a:prstGeom>
          <a:noFill/>
          <a:ln cap="rnd" cmpd="sng" w="12700">
            <a:solidFill>
              <a:srgbClr val="3F4A5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picture containing screenshot&#10;&#10;Description generated with very high confidence" id="303" name="Google Shape;303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660" y="4384282"/>
            <a:ext cx="3013032" cy="2140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social media post&#10;&#10;Description generated with very high confidence" id="304" name="Google Shape;304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289" y="2085389"/>
            <a:ext cx="2943884" cy="21133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map&#10;&#10;Description generated with very high confidence" id="305" name="Google Shape;305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46585" y="2080054"/>
            <a:ext cx="3021550" cy="2131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creenshot&#10;&#10;Description generated with very high confidence" id="306" name="Google Shape;306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34884" y="4382822"/>
            <a:ext cx="2989149" cy="2141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generated with very high confidence" id="307" name="Google Shape;307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146587" y="4405735"/>
            <a:ext cx="3021549" cy="2133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OUTLINE</a:t>
            </a:r>
            <a:endParaRPr b="0" i="0" sz="2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0" name="Google Shape;110;p14"/>
          <p:cNvSpPr txBox="1"/>
          <p:nvPr>
            <p:ph idx="1" type="body"/>
          </p:nvPr>
        </p:nvSpPr>
        <p:spPr>
          <a:xfrm>
            <a:off x="581194" y="2180498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KPiX</a:t>
            </a:r>
            <a:endParaRPr b="0" i="0" sz="18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06000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Reminder of What Has Been Done</a:t>
            </a:r>
            <a:endParaRPr/>
          </a:p>
          <a:p>
            <a:pPr indent="-306000" lvl="1" marL="630000" marR="0" rtl="0" algn="l"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</a:pPr>
            <a:r>
              <a:rPr b="0" i="0" lang="en-US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Where I started on the project</a:t>
            </a:r>
            <a:endParaRPr/>
          </a:p>
          <a:p>
            <a:pPr indent="-270000" lvl="2" marL="900000" marR="0" rtl="0" algn="l">
              <a:spcBef>
                <a:spcPts val="88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</a:pPr>
            <a:r>
              <a:rPr b="0" i="0" lang="en-US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Test Beam Simulation and Comparison to KPiX data</a:t>
            </a:r>
            <a:endParaRPr/>
          </a:p>
          <a:p>
            <a:pPr indent="-270000" lvl="2" marL="900000" marR="0" rtl="0" algn="l">
              <a:spcBef>
                <a:spcPts val="88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</a:pPr>
            <a:r>
              <a:rPr b="0" i="0" lang="en-US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How we start applying these to the full detector model</a:t>
            </a:r>
            <a:endParaRPr/>
          </a:p>
          <a:p>
            <a:pPr indent="-306000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Current Geometry Studies</a:t>
            </a:r>
            <a:endParaRPr/>
          </a:p>
          <a:p>
            <a:pPr indent="-306000" lvl="1" marL="630000" marR="0" rtl="0" algn="l"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</a:pPr>
            <a:r>
              <a:rPr b="0" i="0" lang="en-US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Effects on Resolution</a:t>
            </a:r>
            <a:endParaRPr/>
          </a:p>
          <a:p>
            <a:pPr indent="-306000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Beginning to Look at Simulated Events </a:t>
            </a:r>
            <a:endParaRPr/>
          </a:p>
          <a:p>
            <a:pPr indent="-200844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10558301" y="5956139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112" name="Google Shape;1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RESOLUTION DEPENDENCE ON PHI</a:t>
            </a:r>
            <a:endParaRPr/>
          </a:p>
        </p:txBody>
      </p:sp>
      <p:pic>
        <p:nvPicPr>
          <p:cNvPr id="313" name="Google Shape;313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600" y="2055480"/>
            <a:ext cx="8228773" cy="443739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/>
          <p:nvPr>
            <p:ph idx="12" type="sldNum"/>
          </p:nvPr>
        </p:nvSpPr>
        <p:spPr>
          <a:xfrm>
            <a:off x="11139492" y="6492875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315" name="Google Shape;31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 txBox="1"/>
          <p:nvPr/>
        </p:nvSpPr>
        <p:spPr>
          <a:xfrm>
            <a:off x="8470374" y="2166057"/>
            <a:ext cx="3566118" cy="26530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1367" r="0" t="-114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bin"/>
                <a:ea typeface="Cabin"/>
                <a:cs typeface="Cabin"/>
                <a:sym typeface="Cabin"/>
              </a:rPr>
              <a:t> </a:t>
            </a:r>
            <a:endParaRPr/>
          </a:p>
        </p:txBody>
      </p:sp>
      <p:pic>
        <p:nvPicPr>
          <p:cNvPr id="317" name="Google Shape;31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39492" y="4398800"/>
            <a:ext cx="1038329" cy="24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 txBox="1"/>
          <p:nvPr/>
        </p:nvSpPr>
        <p:spPr>
          <a:xfrm>
            <a:off x="8830491" y="6492875"/>
            <a:ext cx="2564191" cy="2769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5215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bin"/>
                <a:ea typeface="Cabin"/>
                <a:cs typeface="Cabin"/>
                <a:sym typeface="Cabin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SUMMARY OF CURRENT RESOLUTION RESULTS</a:t>
            </a:r>
            <a:endParaRPr/>
          </a:p>
        </p:txBody>
      </p:sp>
      <p:pic>
        <p:nvPicPr>
          <p:cNvPr descr="A picture containing text, indoor&#10;&#10;Description generated with high confidence" id="324" name="Google Shape;324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299" y="2070235"/>
            <a:ext cx="8780050" cy="459648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3"/>
          <p:cNvSpPr txBox="1"/>
          <p:nvPr>
            <p:ph idx="12" type="sldNum"/>
          </p:nvPr>
        </p:nvSpPr>
        <p:spPr>
          <a:xfrm>
            <a:off x="11139492" y="6492875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26" name="Google Shape;326;p33"/>
          <p:cNvSpPr txBox="1"/>
          <p:nvPr/>
        </p:nvSpPr>
        <p:spPr>
          <a:xfrm>
            <a:off x="8901349" y="2337351"/>
            <a:ext cx="3107094" cy="23083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164" l="-1568" r="0" t="-131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bin"/>
                <a:ea typeface="Cabin"/>
                <a:cs typeface="Cabin"/>
                <a:sym typeface="Cabin"/>
              </a:rPr>
              <a:t> </a:t>
            </a:r>
            <a:endParaRPr/>
          </a:p>
        </p:txBody>
      </p:sp>
      <p:pic>
        <p:nvPicPr>
          <p:cNvPr descr="http://pages.uoregon.edu/silicondetector/SiD_color_v2.jpg" id="327" name="Google Shape;32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39492" y="4398800"/>
            <a:ext cx="1038329" cy="24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LOOKING AT “REAL” EVENTS</a:t>
            </a:r>
            <a:endParaRPr b="0" i="0" sz="2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34" name="Google Shape;334;p34"/>
          <p:cNvSpPr txBox="1"/>
          <p:nvPr>
            <p:ph idx="1" type="body"/>
          </p:nvPr>
        </p:nvSpPr>
        <p:spPr>
          <a:xfrm>
            <a:off x="581194" y="2180498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00844" lvl="0" marL="3060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35" name="Google Shape;335;p34"/>
          <p:cNvSpPr txBox="1"/>
          <p:nvPr>
            <p:ph idx="12" type="sldNum"/>
          </p:nvPr>
        </p:nvSpPr>
        <p:spPr>
          <a:xfrm>
            <a:off x="9921248" y="5956139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336" name="Google Shape;33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455" y="1858292"/>
            <a:ext cx="5334953" cy="227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6147" y="1828802"/>
            <a:ext cx="5516880" cy="348942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4"/>
          <p:cNvSpPr/>
          <p:nvPr/>
        </p:nvSpPr>
        <p:spPr>
          <a:xfrm>
            <a:off x="6058226" y="5583354"/>
            <a:ext cx="256233" cy="245418"/>
          </a:xfrm>
          <a:prstGeom prst="rect">
            <a:avLst/>
          </a:prstGeom>
          <a:solidFill>
            <a:srgbClr val="F5D227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bin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0" name="Google Shape;340;p34"/>
          <p:cNvSpPr/>
          <p:nvPr/>
        </p:nvSpPr>
        <p:spPr>
          <a:xfrm>
            <a:off x="6045526" y="6459654"/>
            <a:ext cx="256233" cy="245418"/>
          </a:xfrm>
          <a:prstGeom prst="rect">
            <a:avLst/>
          </a:prstGeom>
          <a:solidFill>
            <a:srgbClr val="6FBE4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bin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1" name="Google Shape;341;p34"/>
          <p:cNvSpPr/>
          <p:nvPr/>
        </p:nvSpPr>
        <p:spPr>
          <a:xfrm>
            <a:off x="6185226" y="6167554"/>
            <a:ext cx="122387" cy="245418"/>
          </a:xfrm>
          <a:prstGeom prst="rect">
            <a:avLst/>
          </a:prstGeom>
          <a:solidFill>
            <a:srgbClr val="C82506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bin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2" name="Google Shape;342;p34"/>
          <p:cNvSpPr/>
          <p:nvPr/>
        </p:nvSpPr>
        <p:spPr>
          <a:xfrm>
            <a:off x="6058226" y="5888154"/>
            <a:ext cx="256233" cy="245418"/>
          </a:xfrm>
          <a:prstGeom prst="rect">
            <a:avLst/>
          </a:prstGeom>
          <a:solidFill>
            <a:srgbClr val="C82506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bin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3" name="Google Shape;343;p34"/>
          <p:cNvSpPr/>
          <p:nvPr/>
        </p:nvSpPr>
        <p:spPr>
          <a:xfrm>
            <a:off x="6058226" y="6167554"/>
            <a:ext cx="122387" cy="245418"/>
          </a:xfrm>
          <a:prstGeom prst="rect">
            <a:avLst/>
          </a:prstGeom>
          <a:solidFill>
            <a:srgbClr val="0365C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bin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4" name="Google Shape;344;p34"/>
          <p:cNvSpPr/>
          <p:nvPr/>
        </p:nvSpPr>
        <p:spPr>
          <a:xfrm>
            <a:off x="5916147" y="5573962"/>
            <a:ext cx="4724400" cy="1187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Calorimeter hits (EcalBarrelReco, HcalBarrelReco…)</a:t>
            </a:r>
            <a:endParaRPr b="0" i="0" sz="15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True MCParticle (rho, gamma, pi+)</a:t>
            </a:r>
            <a:endParaRPr b="0" i="0" sz="15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Electron/Positron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        Pandora PFOs</a:t>
            </a:r>
            <a:endParaRPr sz="15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50" name="Google Shape;350;p35"/>
          <p:cNvSpPr txBox="1"/>
          <p:nvPr>
            <p:ph idx="12" type="sldNum"/>
          </p:nvPr>
        </p:nvSpPr>
        <p:spPr>
          <a:xfrm>
            <a:off x="10558301" y="5956139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51" name="Google Shape;35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617" y="1938309"/>
            <a:ext cx="4522977" cy="48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790212"/>
            <a:ext cx="5049520" cy="4260533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5"/>
          <p:cNvSpPr/>
          <p:nvPr/>
        </p:nvSpPr>
        <p:spPr>
          <a:xfrm>
            <a:off x="5211421" y="5956139"/>
            <a:ext cx="256233" cy="245418"/>
          </a:xfrm>
          <a:prstGeom prst="rect">
            <a:avLst/>
          </a:prstGeom>
          <a:solidFill>
            <a:srgbClr val="F5D227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bin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4" name="Google Shape;354;p35"/>
          <p:cNvSpPr/>
          <p:nvPr/>
        </p:nvSpPr>
        <p:spPr>
          <a:xfrm>
            <a:off x="5208881" y="6547959"/>
            <a:ext cx="256233" cy="245418"/>
          </a:xfrm>
          <a:prstGeom prst="rect">
            <a:avLst/>
          </a:prstGeom>
          <a:solidFill>
            <a:srgbClr val="6FBE4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bin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5211421" y="6250779"/>
            <a:ext cx="256233" cy="245418"/>
          </a:xfrm>
          <a:prstGeom prst="rect">
            <a:avLst/>
          </a:prstGeom>
          <a:solidFill>
            <a:srgbClr val="C82506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bin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6" name="Google Shape;356;p35"/>
          <p:cNvSpPr/>
          <p:nvPr/>
        </p:nvSpPr>
        <p:spPr>
          <a:xfrm>
            <a:off x="5018381" y="5906693"/>
            <a:ext cx="4724400" cy="933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Raw Data</a:t>
            </a:r>
            <a:endParaRPr/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Truth Info</a:t>
            </a:r>
            <a:endParaRPr/>
          </a:p>
          <a:p>
            <a:pPr indent="0" lvl="1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Pandora PFOs</a:t>
            </a:r>
            <a:endParaRPr b="0" i="0" sz="15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2" name="Google Shape;362;p36"/>
          <p:cNvSpPr txBox="1"/>
          <p:nvPr>
            <p:ph idx="1" type="body"/>
          </p:nvPr>
        </p:nvSpPr>
        <p:spPr>
          <a:xfrm>
            <a:off x="581194" y="2180498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00844" lvl="0" marL="3060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3" name="Google Shape;363;p36"/>
          <p:cNvSpPr txBox="1"/>
          <p:nvPr>
            <p:ph idx="12" type="sldNum"/>
          </p:nvPr>
        </p:nvSpPr>
        <p:spPr>
          <a:xfrm>
            <a:off x="10558301" y="5956139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64" name="Google Shape;36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034" y="1073736"/>
            <a:ext cx="6846844" cy="576261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6"/>
          <p:cNvSpPr/>
          <p:nvPr/>
        </p:nvSpPr>
        <p:spPr>
          <a:xfrm>
            <a:off x="8832138" y="2657254"/>
            <a:ext cx="2206886" cy="2595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Here we are choosing a certain percent of the rho energy and looking at the cone angle vs. the percent of events that contain the percent of rho energy that was chosen.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71" name="Google Shape;371;p37"/>
          <p:cNvSpPr txBox="1"/>
          <p:nvPr>
            <p:ph idx="1" type="body"/>
          </p:nvPr>
        </p:nvSpPr>
        <p:spPr>
          <a:xfrm>
            <a:off x="581194" y="2180498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00844" lvl="0" marL="3060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72" name="Google Shape;372;p37"/>
          <p:cNvSpPr txBox="1"/>
          <p:nvPr>
            <p:ph idx="12" type="sldNum"/>
          </p:nvPr>
        </p:nvSpPr>
        <p:spPr>
          <a:xfrm>
            <a:off x="10558301" y="5956139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73" name="Google Shape;37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7978" y="1564243"/>
            <a:ext cx="6089043" cy="5152853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7"/>
          <p:cNvSpPr/>
          <p:nvPr/>
        </p:nvSpPr>
        <p:spPr>
          <a:xfrm>
            <a:off x="8641995" y="2583358"/>
            <a:ext cx="2923282" cy="2872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Here we are choosing a certain cone angle and looking at the cumulative distribution for how many events get to a certain percent of the rho energy shown on the x-axis. Looking at 100% for 0.15 radians we see that in nearly all the events, the cone contains all the rho energy.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SUMMARY</a:t>
            </a:r>
            <a:endParaRPr b="0" i="0" sz="2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80" name="Google Shape;380;p38"/>
          <p:cNvSpPr txBox="1"/>
          <p:nvPr>
            <p:ph idx="1" type="body"/>
          </p:nvPr>
        </p:nvSpPr>
        <p:spPr>
          <a:xfrm>
            <a:off x="581194" y="2180498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Better understanding current results more every day</a:t>
            </a:r>
            <a:endParaRPr/>
          </a:p>
          <a:p>
            <a:pPr indent="-306000" lvl="1" marL="630000" marR="0" rtl="0" algn="l"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</a:pPr>
            <a:r>
              <a:rPr b="0" i="0" lang="en-US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Resolution differences from initial design resolution to current design geometry</a:t>
            </a:r>
            <a:endParaRPr/>
          </a:p>
          <a:p>
            <a:pPr indent="-306000" lvl="1" marL="630000" marR="0" rtl="0" algn="l"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</a:pPr>
            <a:r>
              <a:rPr b="0" i="0" lang="en-US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Comparison between versions of geometry can be tricky</a:t>
            </a:r>
            <a:endParaRPr/>
          </a:p>
          <a:p>
            <a:pPr indent="-212528" lvl="1" marL="630000" marR="0" rtl="0" algn="l"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81" name="Google Shape;381;p38"/>
          <p:cNvSpPr txBox="1"/>
          <p:nvPr>
            <p:ph idx="12" type="sldNum"/>
          </p:nvPr>
        </p:nvSpPr>
        <p:spPr>
          <a:xfrm>
            <a:off x="10558301" y="5956139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382" name="Google Shape;38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BACKUP</a:t>
            </a:r>
            <a:endParaRPr b="0" i="0" sz="2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88" name="Google Shape;388;p39"/>
          <p:cNvSpPr txBox="1"/>
          <p:nvPr>
            <p:ph idx="1" type="body"/>
          </p:nvPr>
        </p:nvSpPr>
        <p:spPr>
          <a:xfrm>
            <a:off x="581194" y="2180498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Distribution of energies in simulation depending on which way the test beam was facing into the detector, small differences</a:t>
            </a:r>
            <a:endParaRPr/>
          </a:p>
          <a:p>
            <a:pPr indent="-200844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00844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00844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00844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00844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00844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89" name="Google Shape;389;p39"/>
          <p:cNvSpPr txBox="1"/>
          <p:nvPr>
            <p:ph idx="12" type="sldNum"/>
          </p:nvPr>
        </p:nvSpPr>
        <p:spPr>
          <a:xfrm>
            <a:off x="10558301" y="5956139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asteinhe/SiDNotes/testBeamStudies/orient_totSim.png" id="390" name="Google Shape;39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296" y="3059203"/>
            <a:ext cx="4303409" cy="36438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pages.uoregon.edu/silicondetector/SiD_color_v2.jpg" id="391" name="Google Shape;39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97" name="Google Shape;397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0795" y="0"/>
            <a:ext cx="923041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0"/>
          <p:cNvSpPr txBox="1"/>
          <p:nvPr>
            <p:ph idx="12" type="sldNum"/>
          </p:nvPr>
        </p:nvSpPr>
        <p:spPr>
          <a:xfrm>
            <a:off x="10558301" y="5956139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399" name="Google Shape;39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05" name="Google Shape;405;p41"/>
          <p:cNvSpPr txBox="1"/>
          <p:nvPr>
            <p:ph idx="1" type="body"/>
          </p:nvPr>
        </p:nvSpPr>
        <p:spPr>
          <a:xfrm>
            <a:off x="581194" y="2180498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00844" lvl="0" marL="3060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06" name="Google Shape;406;p41"/>
          <p:cNvSpPr txBox="1"/>
          <p:nvPr>
            <p:ph idx="12" type="sldNum"/>
          </p:nvPr>
        </p:nvSpPr>
        <p:spPr>
          <a:xfrm>
            <a:off x="10558301" y="5956139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407" name="Google Shape;40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051" y="26320"/>
            <a:ext cx="9962504" cy="7095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PARTICLE FLOW CALORIMETRY</a:t>
            </a:r>
            <a:endParaRPr b="0" i="0" sz="2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581195" y="2180498"/>
            <a:ext cx="7712574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SiD has been designed to use Particle Flow Calorimetry to measure all final states with precision</a:t>
            </a:r>
            <a:endParaRPr/>
          </a:p>
          <a:p>
            <a:pPr indent="-306000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We expect excellent jet energy resolution</a:t>
            </a:r>
            <a:endParaRPr/>
          </a:p>
          <a:p>
            <a:pPr indent="-306000" lvl="1" marL="630000" marR="0" rtl="0" algn="l"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</a:pPr>
            <a:r>
              <a:rPr b="0" i="0" lang="en-US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Measure charged momenta with tracker, neutral energies with calorimeters</a:t>
            </a:r>
            <a:endParaRPr/>
          </a:p>
          <a:p>
            <a:pPr indent="-306000" lvl="1" marL="630000" marR="0" rtl="0" algn="l"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</a:pPr>
            <a:r>
              <a:rPr b="0" i="0" lang="en-US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Requires very fine segmentation</a:t>
            </a:r>
            <a:endParaRPr/>
          </a:p>
          <a:p>
            <a:pPr indent="-306000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An “Imaging ECAL” is a crucial part of the design</a:t>
            </a:r>
            <a:endParaRPr/>
          </a:p>
          <a:p>
            <a:pPr indent="-306000" lvl="1" marL="630000" marR="0" rtl="0" algn="l"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</a:pPr>
            <a:r>
              <a:rPr b="0" i="0" lang="en-US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Silicon-Tungsten based calorimeter is being developed for a high granularity ECAL</a:t>
            </a:r>
            <a:endParaRPr/>
          </a:p>
          <a:p>
            <a:pPr indent="-306000" lvl="1" marL="630000" marR="0" rtl="0" algn="l"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</a:pPr>
            <a:r>
              <a:rPr b="0" i="0" lang="en-US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KPiX ASIC for readout of silicon pixels</a:t>
            </a:r>
            <a:endParaRPr b="0" i="0" sz="16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10558301" y="5956139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120" name="Google Shape;12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7093" y="1828802"/>
            <a:ext cx="3267075" cy="2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87093" y="4359714"/>
            <a:ext cx="3323974" cy="234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BACKSCATTER</a:t>
            </a:r>
            <a:endParaRPr b="0" i="0" sz="2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15" name="Google Shape;415;p42"/>
          <p:cNvSpPr txBox="1"/>
          <p:nvPr>
            <p:ph idx="1" type="body"/>
          </p:nvPr>
        </p:nvSpPr>
        <p:spPr>
          <a:xfrm>
            <a:off x="581194" y="2180498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00844" lvl="0" marL="3060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16" name="Google Shape;416;p42"/>
          <p:cNvSpPr txBox="1"/>
          <p:nvPr>
            <p:ph idx="12" type="sldNum"/>
          </p:nvPr>
        </p:nvSpPr>
        <p:spPr>
          <a:xfrm>
            <a:off x="10558301" y="5956139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417" name="Google Shape;41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pages.uoregon.edu/asteinhe/SiDNotes/backscatter/hitAngles.png" id="418" name="Google Shape;41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3545" y="2180498"/>
            <a:ext cx="5388455" cy="45646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pages.uoregon.edu/asteinhe/SiDNotes/backscatter/backscatter1_10GeV.png" id="419" name="Google Shape;41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1043" y="2015991"/>
            <a:ext cx="5582653" cy="4729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KPIX</a:t>
            </a:r>
            <a:endParaRPr b="0" i="0" sz="2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8" name="Google Shape;128;p16"/>
          <p:cNvSpPr txBox="1"/>
          <p:nvPr>
            <p:ph idx="1" type="body"/>
          </p:nvPr>
        </p:nvSpPr>
        <p:spPr>
          <a:xfrm>
            <a:off x="5075436" y="2180498"/>
            <a:ext cx="6535373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6 inch wafers</a:t>
            </a:r>
            <a:endParaRPr/>
          </a:p>
          <a:p>
            <a:pPr indent="-306000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1024 13mm</a:t>
            </a:r>
            <a:r>
              <a:rPr b="0" baseline="3000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2 </a:t>
            </a: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pixels</a:t>
            </a:r>
            <a:endParaRPr b="0" baseline="30000" i="0" sz="18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06000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Readout and cable are bump-bonded directly to the sensor </a:t>
            </a:r>
            <a:endParaRPr/>
          </a:p>
          <a:p>
            <a:pPr indent="-306000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Test beam studies have happened with an initial version of this KPiX sensor design</a:t>
            </a:r>
            <a:endParaRPr/>
          </a:p>
          <a:p>
            <a:pPr indent="-200844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06000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Will come back to the geometry and its effect on resolution measurements</a:t>
            </a:r>
            <a:endParaRPr/>
          </a:p>
        </p:txBody>
      </p:sp>
      <p:sp>
        <p:nvSpPr>
          <p:cNvPr id="129" name="Google Shape;129;p16"/>
          <p:cNvSpPr txBox="1"/>
          <p:nvPr>
            <p:ph idx="12" type="sldNum"/>
          </p:nvPr>
        </p:nvSpPr>
        <p:spPr>
          <a:xfrm>
            <a:off x="10558301" y="5956139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ED8428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rgbClr val="ED8428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130" name="Google Shape;1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pages.uoregon.edu/asteinhe/SiDNotes/testBeamStudies/wafer.PNG" id="131" name="Google Shape;13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92" y="2180495"/>
            <a:ext cx="4141229" cy="3775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TEST BEAM STUDIES</a:t>
            </a:r>
            <a:endParaRPr b="0" i="0" sz="2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>
            <a:off x="581195" y="2180498"/>
            <a:ext cx="6890760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Small 9 layer stack was placed into SLAC test beam</a:t>
            </a:r>
            <a:endParaRPr/>
          </a:p>
          <a:p>
            <a:pPr indent="-306000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Sensor issues have been found and change the design going forward</a:t>
            </a:r>
            <a:endParaRPr/>
          </a:p>
          <a:p>
            <a:pPr indent="-306000" lvl="1" marL="630000" marR="0" rtl="0" algn="l"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</a:pPr>
            <a:r>
              <a:rPr b="0" i="0" lang="en-US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Cross Talk, Dead Pixels, …</a:t>
            </a:r>
            <a:endParaRPr/>
          </a:p>
          <a:p>
            <a:pPr indent="-306000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Many electron events were seen that we can analyze and compare with simulation to improve understanding of the system</a:t>
            </a:r>
            <a:endParaRPr/>
          </a:p>
          <a:p>
            <a:pPr indent="-306000" lvl="1" marL="630000" marR="0" rtl="0" algn="l"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</a:pPr>
            <a:r>
              <a:rPr b="0" i="0" lang="en-US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Resolution, Identification (how well we can tell how many electrons are in an event)</a:t>
            </a:r>
            <a:endParaRPr/>
          </a:p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10558301" y="5956139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139" name="Google Shape;1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pages.uoregon.edu/asteinhe/SiDNotes/testBeamStudies/setup.png" id="140" name="Google Shape;14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7803" y="1897029"/>
            <a:ext cx="3086346" cy="2314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1954" y="4392861"/>
            <a:ext cx="3958045" cy="2465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TEST BEAM STUDIES </a:t>
            </a:r>
            <a:b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GEANT4 COMPARISON TO DATA</a:t>
            </a:r>
            <a:endParaRPr b="0" i="0" sz="2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7" name="Google Shape;147;p18"/>
          <p:cNvSpPr txBox="1"/>
          <p:nvPr>
            <p:ph idx="1" type="body"/>
          </p:nvPr>
        </p:nvSpPr>
        <p:spPr>
          <a:xfrm>
            <a:off x="581194" y="2180498"/>
            <a:ext cx="7903902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Geant4 Simulation created of 40x40cm plane of alternating Si (320 μm) and W (2.5mm,5/7 </a:t>
            </a:r>
            <a:r>
              <a:rPr b="0" i="0" lang="en-US" sz="2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χ</a:t>
            </a:r>
            <a:r>
              <a:rPr b="0" baseline="-2500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 )</a:t>
            </a:r>
            <a:endParaRPr/>
          </a:p>
          <a:p>
            <a:pPr indent="-306000" lvl="1" marL="630000" marR="0" rtl="0" algn="l"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</a:pPr>
            <a:r>
              <a:rPr b="0" i="0" lang="en-US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40 (thin W) layer detector simulated simulated, only include 9 to match test beam stack for comparisons sake</a:t>
            </a:r>
            <a:endParaRPr/>
          </a:p>
          <a:p>
            <a:pPr indent="-306000" lvl="1" marL="630000" marR="0" rtl="0" algn="l"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</a:pPr>
            <a:r>
              <a:rPr b="0" i="0" lang="en-US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Electrons fired at origin of various energies (in particular 12.1 GeV, test beam energy)</a:t>
            </a:r>
            <a:endParaRPr/>
          </a:p>
          <a:p>
            <a:pPr indent="-306000" lvl="1" marL="630000" marR="0" rtl="0" algn="l">
              <a:spcBef>
                <a:spcPts val="9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</a:pPr>
            <a:r>
              <a:rPr b="0" i="0" lang="en-US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Want to try to match test beam running conditions</a:t>
            </a:r>
            <a:endParaRPr/>
          </a:p>
          <a:p>
            <a:pPr indent="-188212" lvl="2" marL="900000" marR="0" rtl="0" algn="l">
              <a:spcBef>
                <a:spcPts val="88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8" name="Google Shape;148;p18"/>
          <p:cNvSpPr txBox="1"/>
          <p:nvPr>
            <p:ph idx="12" type="sldNum"/>
          </p:nvPr>
        </p:nvSpPr>
        <p:spPr>
          <a:xfrm>
            <a:off x="10558301" y="4833191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149" name="Google Shape;14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9ZOgTYdm6n7C0otFQX31lbHJVdmWV-cc64gaoaKUatKsUYDVUWSZwmrmhOwCqJdq0Xf9dx2UWnUsoQ3CVqYRf-4ICWGJyuf5EnXobr42xBsK0nLxJxTdamTbR94srd9HF8OOf-Q" id="150" name="Google Shape;15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5095" y="2210449"/>
            <a:ext cx="3599329" cy="277180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8592671" y="4873769"/>
            <a:ext cx="370690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1000events, 10GeV, 4mmx4mm ‘pixels’.  Energy inMeV deposited (all events summed) on the z-axis.  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COMPARISONS (CONT.)</a:t>
            </a:r>
            <a:endParaRPr b="0" i="0" sz="2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7" name="Google Shape;157;p19"/>
          <p:cNvSpPr txBox="1"/>
          <p:nvPr>
            <p:ph idx="1" type="body"/>
          </p:nvPr>
        </p:nvSpPr>
        <p:spPr>
          <a:xfrm>
            <a:off x="581195" y="2180498"/>
            <a:ext cx="6685880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1" marL="6300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</a:pPr>
            <a:r>
              <a:rPr b="0" i="0" lang="en-US" sz="16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Attempted to model distribution of electron multiplicity and errors in test beam</a:t>
            </a:r>
            <a:endParaRPr/>
          </a:p>
          <a:p>
            <a:pPr indent="-270000" lvl="2" marL="900000" marR="0" rtl="0" algn="l">
              <a:spcBef>
                <a:spcPts val="88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</a:pPr>
            <a:r>
              <a:rPr b="0" i="0" lang="en-US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10% pixels randomly removed from each layer</a:t>
            </a:r>
            <a:endParaRPr/>
          </a:p>
          <a:p>
            <a:pPr indent="-270000" lvl="2" marL="900000" marR="0" rtl="0" algn="l">
              <a:spcBef>
                <a:spcPts val="88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</a:pPr>
            <a:r>
              <a:rPr b="0" i="0" lang="en-US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Poisson distribution of simultaneous electrons per event used &lt;n&gt;=0.8725</a:t>
            </a:r>
            <a:endParaRPr/>
          </a:p>
          <a:p>
            <a:pPr indent="-270000" lvl="2" marL="900000" marR="0" rtl="0" algn="l">
              <a:spcBef>
                <a:spcPts val="88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</a:pPr>
            <a:r>
              <a:rPr b="0" i="0" lang="en-US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Shifted from central area (more densely pixelated, also test beam was shifted away)</a:t>
            </a:r>
            <a:endParaRPr/>
          </a:p>
          <a:p>
            <a:pPr indent="-270000" lvl="2" marL="900000" marR="0" rtl="0" algn="l">
              <a:spcBef>
                <a:spcPts val="88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</a:pPr>
            <a:r>
              <a:rPr b="0" i="0" lang="en-US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Match hit to KPiX pixel location </a:t>
            </a:r>
            <a:endParaRPr b="0" i="0" sz="14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200844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10558301" y="5956139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159" name="Google Shape;15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pages.uoregon.edu/asteinhe/SiDNotes/testBeamStudies/tbPosition.png" id="160" name="Google Shape;16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29900" y="4019649"/>
            <a:ext cx="2780908" cy="2780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1518" y="2026004"/>
            <a:ext cx="2899290" cy="1909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COMPARISONS (CONT.)</a:t>
            </a:r>
            <a:endParaRPr b="0" i="0" sz="2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7" name="Google Shape;167;p20"/>
          <p:cNvSpPr txBox="1"/>
          <p:nvPr>
            <p:ph idx="1" type="body"/>
          </p:nvPr>
        </p:nvSpPr>
        <p:spPr>
          <a:xfrm>
            <a:off x="581194" y="2180498"/>
            <a:ext cx="4559266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Excellent agreement to test beam data.</a:t>
            </a:r>
            <a:endParaRPr/>
          </a:p>
          <a:p>
            <a:pPr indent="-306000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Couldn’t remove all of the low E shoulder during test beam cleaning (lots of ~0fC hits)</a:t>
            </a:r>
            <a:endParaRPr/>
          </a:p>
          <a:p>
            <a:pPr indent="-200844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8" name="Google Shape;168;p20"/>
          <p:cNvSpPr txBox="1"/>
          <p:nvPr>
            <p:ph idx="12" type="sldNum"/>
          </p:nvPr>
        </p:nvSpPr>
        <p:spPr>
          <a:xfrm>
            <a:off x="10558301" y="5956139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169" name="Google Shape;16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4">
            <a:alphaModFix/>
          </a:blip>
          <a:srcRect b="410" l="0" r="0" t="0"/>
          <a:stretch/>
        </p:blipFill>
        <p:spPr>
          <a:xfrm>
            <a:off x="5434080" y="1828802"/>
            <a:ext cx="6026468" cy="4953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COUNTING ELECTRONS</a:t>
            </a:r>
            <a:endParaRPr b="0" i="0" sz="2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4198409" y="2367095"/>
            <a:ext cx="4498641" cy="2038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</a:pPr>
            <a:r>
              <a:rPr b="0" i="0" lang="en-US" sz="18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Algorithm used to count the number of electrons in the even based on energy distributions throughout the detector.</a:t>
            </a:r>
            <a:endParaRPr b="0" i="0" sz="1800" u="none" cap="none" strike="noStrike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10558301" y="5956139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sz="900">
              <a:solidFill>
                <a:schemeClr val="accent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://pages.uoregon.edu/silicondetector/SiD_color_v2.jpg" id="178" name="Google Shape;17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821" y="607815"/>
            <a:ext cx="2046347" cy="1220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pages.uoregon.edu/asteinhe/SiDNotes/testBeamStudies/simOrig2.png" id="179" name="Google Shape;17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993" y="1838811"/>
            <a:ext cx="3031485" cy="2566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pages.uoregon.edu/asteinhe/SiDNotes/testBeamStudies/cleaned2.png" id="180" name="Google Shape;18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81960" y="1828802"/>
            <a:ext cx="3043305" cy="2576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pages.uoregon.edu/asteinhe/SiDNotes/testBeamStudies/simTruth.png" id="181" name="Google Shape;18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5108" y="4405671"/>
            <a:ext cx="2741848" cy="2321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pages.uoregon.edu/asteinhe/SiDNotes/testBeamStudies/28tbTagged.png" id="182" name="Google Shape;182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23688" y="4405671"/>
            <a:ext cx="2903923" cy="245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14755" y="4409988"/>
            <a:ext cx="2742720" cy="2321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